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3"/>
  </p:notesMasterIdLst>
  <p:sldIdLst>
    <p:sldId id="257" r:id="rId3"/>
    <p:sldId id="260" r:id="rId4"/>
    <p:sldId id="261" r:id="rId5"/>
    <p:sldId id="262" r:id="rId6"/>
    <p:sldId id="263" r:id="rId7"/>
    <p:sldId id="279" r:id="rId8"/>
    <p:sldId id="264" r:id="rId9"/>
    <p:sldId id="273" r:id="rId10"/>
    <p:sldId id="280" r:id="rId11"/>
    <p:sldId id="269" r:id="rId12"/>
  </p:sldIdLst>
  <p:sldSz cx="9144000" cy="5143500" type="screen16x9"/>
  <p:notesSz cx="6858000" cy="9144000"/>
  <p:embeddedFontLst>
    <p:embeddedFont>
      <p:font typeface="Rubik Medium" panose="020B0604020202020204" charset="-79"/>
      <p:regular r:id="rId14"/>
      <p:bold r:id="rId15"/>
      <p:italic r:id="rId16"/>
      <p:boldItalic r:id="rId17"/>
    </p:embeddedFont>
    <p:embeddedFont>
      <p:font typeface="Rubik SemiBold" panose="020B0604020202020204" charset="-79"/>
      <p:regular r:id="rId18"/>
      <p:bold r:id="rId19"/>
      <p:italic r:id="rId20"/>
      <p:boldItalic r:id="rId21"/>
    </p:embeddedFont>
    <p:embeddedFont>
      <p:font typeface="Roboto Mono" panose="020B0604020202020204" charset="0"/>
      <p:regular r:id="rId22"/>
      <p:bold r:id="rId23"/>
      <p:italic r:id="rId24"/>
      <p:boldItalic r:id="rId25"/>
    </p:embeddedFont>
    <p:embeddedFont>
      <p:font typeface="Rubik Light" panose="020B0604020202020204" charset="-79"/>
      <p:regular r:id="rId26"/>
      <p:bold r:id="rId27"/>
      <p:italic r:id="rId28"/>
      <p:boldItalic r:id="rId29"/>
    </p:embeddedFont>
    <p:embeddedFont>
      <p:font typeface="Rubik" panose="020B0604020202020204" charset="-79"/>
      <p:regular r:id="rId30"/>
      <p:bold r:id="rId31"/>
      <p:italic r:id="rId32"/>
      <p:boldItalic r:id="rId33"/>
    </p:embeddedFont>
    <p:embeddedFont>
      <p:font typeface="Consolas" panose="020B0609020204030204" pitchFamily="49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ulieta Speranza" initials="" lastIdx="1" clrIdx="0"/>
  <p:cmAuthor id="1" name="Laila Cugno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86" y="1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presProps" Target="presProps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font" Target="fonts/font24.fntdata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font" Target="fonts/font23.fntdata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8f20da9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gc8f20da9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Agregar e mail al thank you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be6fb4552b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be6fb4552b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3e9edc595f_0_5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3e9edc595f_0_5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e9edc595f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e9edc595f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61300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3e9edc595f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3e9edc595f_0_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3e9edc595f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3e9edc595f_0_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04079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3e9edc595f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3e9edc595f_0_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8199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hyperlink" Target="https://www.instagram.com/arbustait/" TargetMode="External"/><Relationship Id="rId18" Type="http://schemas.openxmlformats.org/officeDocument/2006/relationships/hyperlink" Target="http://www.arbusta.net" TargetMode="External"/><Relationship Id="rId3" Type="http://schemas.openxmlformats.org/officeDocument/2006/relationships/image" Target="../media/image14.png"/><Relationship Id="rId7" Type="http://schemas.openxmlformats.org/officeDocument/2006/relationships/hyperlink" Target="https://twitter.com/arbustaIT" TargetMode="External"/><Relationship Id="rId12" Type="http://schemas.openxmlformats.org/officeDocument/2006/relationships/image" Target="../media/image20.png"/><Relationship Id="rId17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11" Type="http://schemas.openxmlformats.org/officeDocument/2006/relationships/hyperlink" Target="https://www.facebook.com/arbustait/" TargetMode="External"/><Relationship Id="rId5" Type="http://schemas.openxmlformats.org/officeDocument/2006/relationships/image" Target="../media/image16.png"/><Relationship Id="rId15" Type="http://schemas.openxmlformats.org/officeDocument/2006/relationships/hyperlink" Target="https://www.linkedin.com/company/arbusta/" TargetMode="External"/><Relationship Id="rId10" Type="http://schemas.openxmlformats.org/officeDocument/2006/relationships/image" Target="../media/image19.png"/><Relationship Id="rId4" Type="http://schemas.openxmlformats.org/officeDocument/2006/relationships/image" Target="../media/image15.jpg"/><Relationship Id="rId9" Type="http://schemas.openxmlformats.org/officeDocument/2006/relationships/hyperlink" Target="https://www.youtube.com/arbustait" TargetMode="External"/><Relationship Id="rId1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6"/>
          <p:cNvPicPr preferRelativeResize="0"/>
          <p:nvPr/>
        </p:nvPicPr>
        <p:blipFill rotWithShape="1">
          <a:blip r:embed="rId4">
            <a:alphaModFix/>
          </a:blip>
          <a:srcRect l="29420" t="13682" r="23685" b="41278"/>
          <a:stretch/>
        </p:blipFill>
        <p:spPr>
          <a:xfrm>
            <a:off x="4027297" y="1033150"/>
            <a:ext cx="1089400" cy="96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6"/>
          <p:cNvSpPr txBox="1"/>
          <p:nvPr/>
        </p:nvSpPr>
        <p:spPr>
          <a:xfrm>
            <a:off x="3144438" y="1999650"/>
            <a:ext cx="3962944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 dirty="0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SOMOS ARBUSTA |</a:t>
            </a:r>
            <a:endParaRPr sz="2500" dirty="0">
              <a:solidFill>
                <a:srgbClr val="FFFFFF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118" name="Google Shape;118;p26"/>
          <p:cNvPicPr preferRelativeResize="0"/>
          <p:nvPr/>
        </p:nvPicPr>
        <p:blipFill rotWithShape="1">
          <a:blip r:embed="rId5">
            <a:alphaModFix/>
          </a:blip>
          <a:srcRect b="50000"/>
          <a:stretch/>
        </p:blipFill>
        <p:spPr>
          <a:xfrm>
            <a:off x="0" y="2571750"/>
            <a:ext cx="91440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6"/>
          <p:cNvSpPr txBox="1"/>
          <p:nvPr/>
        </p:nvSpPr>
        <p:spPr>
          <a:xfrm>
            <a:off x="1980054" y="3142763"/>
            <a:ext cx="5355772" cy="923299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MIDDLEWARES A</a:t>
            </a:r>
          </a:p>
          <a:p>
            <a:pPr lvl="0" algn="ctr"/>
            <a:r>
              <a:rPr lang="es-AR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NIVEL APLICACIÓN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120" name="Google Shape;120;p26"/>
          <p:cNvPicPr preferRelativeResize="0"/>
          <p:nvPr/>
        </p:nvPicPr>
        <p:blipFill rotWithShape="1">
          <a:blip r:embed="rId6">
            <a:alphaModFix/>
          </a:blip>
          <a:srcRect l="25384" t="25700"/>
          <a:stretch/>
        </p:blipFill>
        <p:spPr>
          <a:xfrm>
            <a:off x="0" y="0"/>
            <a:ext cx="1159275" cy="122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6"/>
          <p:cNvPicPr preferRelativeResize="0"/>
          <p:nvPr/>
        </p:nvPicPr>
        <p:blipFill rotWithShape="1">
          <a:blip r:embed="rId6">
            <a:alphaModFix/>
          </a:blip>
          <a:srcRect l="3670" t="7045"/>
          <a:stretch/>
        </p:blipFill>
        <p:spPr>
          <a:xfrm>
            <a:off x="1809800" y="1644125"/>
            <a:ext cx="751425" cy="76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8"/>
          <p:cNvPicPr preferRelativeResize="0"/>
          <p:nvPr/>
        </p:nvPicPr>
        <p:blipFill rotWithShape="1">
          <a:blip r:embed="rId4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5866600" y="342899"/>
            <a:ext cx="3277400" cy="480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8"/>
          <p:cNvPicPr preferRelativeResize="0"/>
          <p:nvPr/>
        </p:nvPicPr>
        <p:blipFill rotWithShape="1">
          <a:blip r:embed="rId6">
            <a:alphaModFix amt="30000"/>
          </a:blip>
          <a:srcRect/>
          <a:stretch/>
        </p:blipFill>
        <p:spPr>
          <a:xfrm>
            <a:off x="6220488" y="2331800"/>
            <a:ext cx="2913768" cy="279817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8"/>
          <p:cNvSpPr txBox="1"/>
          <p:nvPr/>
        </p:nvSpPr>
        <p:spPr>
          <a:xfrm>
            <a:off x="251366" y="4393050"/>
            <a:ext cx="23256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rPr>
              <a:t>/arbustait</a:t>
            </a:r>
            <a:endParaRPr sz="12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44" name="Google Shape;244;p38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163202" y="4759200"/>
            <a:ext cx="16322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8">
            <a:hlinkClick r:id="rId9"/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658342" y="4759490"/>
            <a:ext cx="24195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8">
            <a:hlinkClick r:id="rId11"/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14072" y="4759490"/>
            <a:ext cx="115215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8">
            <a:hlinkClick r:id="rId13"/>
          </p:cNvPr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35775" y="4759490"/>
            <a:ext cx="155540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8">
            <a:hlinkClick r:id="rId15"/>
          </p:cNvPr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943416" y="4759490"/>
            <a:ext cx="176663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8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3589879" y="1620216"/>
            <a:ext cx="1703025" cy="141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 txBox="1"/>
          <p:nvPr/>
        </p:nvSpPr>
        <p:spPr>
          <a:xfrm>
            <a:off x="6263300" y="3808613"/>
            <a:ext cx="2287500" cy="8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Gracias </a:t>
            </a:r>
            <a:endParaRPr sz="23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por participar</a:t>
            </a: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1000" b="0" i="0" u="none" strike="noStrike" cap="non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27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8"/>
          <p:cNvSpPr txBox="1"/>
          <p:nvPr/>
        </p:nvSpPr>
        <p:spPr>
          <a:xfrm>
            <a:off x="6263310" y="4413597"/>
            <a:ext cx="22875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2" name="Google Shape;252;p38"/>
          <p:cNvSpPr txBox="1"/>
          <p:nvPr/>
        </p:nvSpPr>
        <p:spPr>
          <a:xfrm>
            <a:off x="6263310" y="4671397"/>
            <a:ext cx="2287500" cy="2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3" name="Google Shape;253;p38"/>
          <p:cNvSpPr txBox="1"/>
          <p:nvPr/>
        </p:nvSpPr>
        <p:spPr>
          <a:xfrm>
            <a:off x="6333350" y="4613475"/>
            <a:ext cx="2147400" cy="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s" sz="1050" b="1" u="sng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  <a:hlinkClick r:id="rId18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WWW.ARBUSTA.NET</a:t>
            </a:r>
            <a:endParaRPr sz="14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 txBox="1"/>
          <p:nvPr/>
        </p:nvSpPr>
        <p:spPr>
          <a:xfrm>
            <a:off x="291700" y="174300"/>
            <a:ext cx="3636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REPASO GENERAL |</a:t>
            </a:r>
            <a:endParaRPr sz="2800" b="1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42" name="Google Shape;142;p29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9"/>
          <p:cNvSpPr txBox="1"/>
          <p:nvPr/>
        </p:nvSpPr>
        <p:spPr>
          <a:xfrm>
            <a:off x="577281" y="1737048"/>
            <a:ext cx="7410300" cy="1604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pPr lvl="0" algn="ctr"/>
            <a:r>
              <a:rPr lang="es-ES" sz="18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“Son </a:t>
            </a:r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aquellos middlewares que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queremos que se ejecuten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siempre a lo largo de toda la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aplicación, sin importar a qué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ruta ingrese el usuario.</a:t>
            </a:r>
            <a:endParaRPr lang="es-ES" sz="1800" b="1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9509" y="130381"/>
            <a:ext cx="690809" cy="65278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" name="Google Shape;148;p30"/>
          <p:cNvCxnSpPr/>
          <p:nvPr/>
        </p:nvCxnSpPr>
        <p:spPr>
          <a:xfrm rot="10800000" flipH="1">
            <a:off x="811400" y="2476500"/>
            <a:ext cx="7500000" cy="14100"/>
          </a:xfrm>
          <a:prstGeom prst="straightConnector1">
            <a:avLst/>
          </a:prstGeom>
          <a:noFill/>
          <a:ln w="9525" cap="flat" cmpd="sng">
            <a:solidFill>
              <a:srgbClr val="C0409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49" name="Google Shape;149;p30"/>
          <p:cNvSpPr txBox="1"/>
          <p:nvPr/>
        </p:nvSpPr>
        <p:spPr>
          <a:xfrm>
            <a:off x="1188027" y="443004"/>
            <a:ext cx="61722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b="1" dirty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LÍNEA DE TIEMPO </a:t>
            </a:r>
            <a:r>
              <a:rPr lang="es" sz="2800" b="1" dirty="0" smtClean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 | EXPRESS</a:t>
            </a:r>
            <a:endParaRPr sz="2800" b="1" dirty="0">
              <a:solidFill>
                <a:srgbClr val="060457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>
                <a:solidFill>
                  <a:srgbClr val="060457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endParaRPr sz="2800" dirty="0">
              <a:solidFill>
                <a:srgbClr val="060457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sp>
        <p:nvSpPr>
          <p:cNvPr id="151" name="Google Shape;151;p30"/>
          <p:cNvSpPr txBox="1"/>
          <p:nvPr/>
        </p:nvSpPr>
        <p:spPr>
          <a:xfrm>
            <a:off x="1549640" y="1572027"/>
            <a:ext cx="956700" cy="3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95"/>
              <a:buNone/>
            </a:pPr>
            <a:endParaRPr sz="750">
              <a:solidFill>
                <a:srgbClr val="C0409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618" y="3776732"/>
            <a:ext cx="743816" cy="743816"/>
          </a:xfrm>
          <a:prstGeom prst="rect">
            <a:avLst/>
          </a:prstGeom>
        </p:spPr>
      </p:pic>
      <p:sp>
        <p:nvSpPr>
          <p:cNvPr id="8" name="Google Shape;149;p30"/>
          <p:cNvSpPr txBox="1"/>
          <p:nvPr/>
        </p:nvSpPr>
        <p:spPr>
          <a:xfrm>
            <a:off x="1265526" y="3776732"/>
            <a:ext cx="6431972" cy="754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900" b="1" dirty="0" smtClean="0">
                <a:solidFill>
                  <a:srgbClr val="060457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Como éste equipo está a full.. También aprendimos a conectar la base de datos</a:t>
            </a:r>
            <a:endParaRPr sz="900" b="1" dirty="0">
              <a:solidFill>
                <a:srgbClr val="060457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>
                <a:solidFill>
                  <a:srgbClr val="060457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endParaRPr sz="2800" dirty="0">
              <a:solidFill>
                <a:srgbClr val="060457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21356"/>
            <a:ext cx="9164452" cy="22718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1"/>
          <p:cNvGrpSpPr/>
          <p:nvPr/>
        </p:nvGrpSpPr>
        <p:grpSpPr>
          <a:xfrm>
            <a:off x="-53575" y="0"/>
            <a:ext cx="9144000" cy="5143500"/>
            <a:chOff x="0" y="0"/>
            <a:chExt cx="9144000" cy="5143500"/>
          </a:xfrm>
        </p:grpSpPr>
        <p:pic>
          <p:nvPicPr>
            <p:cNvPr id="157" name="Google Shape;157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31"/>
            <p:cNvPicPr preferRelativeResize="0"/>
            <p:nvPr/>
          </p:nvPicPr>
          <p:blipFill rotWithShape="1">
            <a:blip r:embed="rId4">
              <a:alphaModFix amt="27000"/>
            </a:blip>
            <a:srcRect l="26649" t="17352" r="28681" b="30269"/>
            <a:stretch/>
          </p:blipFill>
          <p:spPr>
            <a:xfrm>
              <a:off x="0" y="0"/>
              <a:ext cx="447694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9" name="Google Shape;159;p31"/>
          <p:cNvGrpSpPr/>
          <p:nvPr/>
        </p:nvGrpSpPr>
        <p:grpSpPr>
          <a:xfrm>
            <a:off x="-147725" y="0"/>
            <a:ext cx="9315635" cy="5143500"/>
            <a:chOff x="-23775" y="0"/>
            <a:chExt cx="9191550" cy="5143500"/>
          </a:xfrm>
        </p:grpSpPr>
        <p:pic>
          <p:nvPicPr>
            <p:cNvPr id="160" name="Google Shape;160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-23775" y="0"/>
              <a:ext cx="919155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31"/>
            <p:cNvPicPr preferRelativeResize="0"/>
            <p:nvPr/>
          </p:nvPicPr>
          <p:blipFill rotWithShape="1">
            <a:blip r:embed="rId6">
              <a:alphaModFix amt="24000"/>
            </a:blip>
            <a:srcRect l="10007" b="15232"/>
            <a:stretch/>
          </p:blipFill>
          <p:spPr>
            <a:xfrm>
              <a:off x="0" y="1805000"/>
              <a:ext cx="5310126" cy="3338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2" name="Google Shape;162;p31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8268375" y="4321225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1"/>
          <p:cNvSpPr txBox="1"/>
          <p:nvPr/>
        </p:nvSpPr>
        <p:spPr>
          <a:xfrm>
            <a:off x="272625" y="178400"/>
            <a:ext cx="80943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 b="1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OBJETIVO CLASE DE HOY|</a:t>
            </a:r>
            <a:endParaRPr sz="27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" name="Google Shape;119;p26"/>
          <p:cNvSpPr txBox="1"/>
          <p:nvPr/>
        </p:nvSpPr>
        <p:spPr>
          <a:xfrm>
            <a:off x="247752" y="1995994"/>
            <a:ext cx="8268375" cy="923299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CONOCER LA IMPLEMENRACIÓN DE MIDDLEWARES A NIVEL APLICACIÓN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0" y="265175"/>
            <a:ext cx="55001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CÓMO </a:t>
            </a:r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CONFIGURARLO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412512" y="819261"/>
            <a:ext cx="8144236" cy="2373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Invocando el método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app.use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()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estamos configurando un middleware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que se va a implementar en toda la aplicación.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Este método recibe un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callback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con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tres parámetros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: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● el objeto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request</a:t>
            </a:r>
            <a:endParaRPr lang="es-ES"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● el objeto response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● la función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next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1464415" y="3467451"/>
            <a:ext cx="530621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 err="1">
                <a:solidFill>
                  <a:srgbClr val="F54336"/>
                </a:solidFill>
                <a:latin typeface="Consolas" panose="020B0609020204030204" pitchFamily="49" charset="0"/>
              </a:rPr>
              <a:t>app</a:t>
            </a:r>
            <a:r>
              <a:rPr lang="es-AR" dirty="0" err="1">
                <a:solidFill>
                  <a:srgbClr val="3F3F3F"/>
                </a:solidFill>
                <a:latin typeface="Consolas" panose="020B0609020204030204" pitchFamily="49" charset="0"/>
              </a:rPr>
              <a:t>.</a:t>
            </a:r>
            <a:r>
              <a:rPr lang="es-AR" dirty="0" err="1">
                <a:solidFill>
                  <a:srgbClr val="2197F4"/>
                </a:solidFill>
                <a:latin typeface="Consolas" panose="020B0609020204030204" pitchFamily="49" charset="0"/>
              </a:rPr>
              <a:t>use</a:t>
            </a:r>
            <a:r>
              <a:rPr lang="es-AR" dirty="0">
                <a:solidFill>
                  <a:srgbClr val="3F3F3F"/>
                </a:solidFill>
                <a:latin typeface="Consolas" panose="020B0609020204030204" pitchFamily="49" charset="0"/>
              </a:rPr>
              <a:t>(</a:t>
            </a:r>
            <a:r>
              <a:rPr lang="es-AR" dirty="0" err="1">
                <a:solidFill>
                  <a:srgbClr val="9D27B1"/>
                </a:solidFill>
                <a:latin typeface="Consolas" panose="020B0609020204030204" pitchFamily="49" charset="0"/>
              </a:rPr>
              <a:t>function</a:t>
            </a:r>
            <a:r>
              <a:rPr lang="es-AR" dirty="0">
                <a:solidFill>
                  <a:srgbClr val="3F3F3F"/>
                </a:solidFill>
                <a:latin typeface="Consolas" panose="020B0609020204030204" pitchFamily="49" charset="0"/>
              </a:rPr>
              <a:t>(</a:t>
            </a:r>
            <a:r>
              <a:rPr lang="es-AR" b="1" dirty="0" err="1">
                <a:solidFill>
                  <a:srgbClr val="3F3F3F"/>
                </a:solidFill>
                <a:latin typeface="Consolas-Bold"/>
              </a:rPr>
              <a:t>req</a:t>
            </a:r>
            <a:r>
              <a:rPr lang="es-AR" dirty="0">
                <a:solidFill>
                  <a:srgbClr val="3F3F3F"/>
                </a:solidFill>
                <a:latin typeface="Consolas" panose="020B0609020204030204" pitchFamily="49" charset="0"/>
              </a:rPr>
              <a:t>, </a:t>
            </a:r>
            <a:r>
              <a:rPr lang="es-AR" b="1" dirty="0">
                <a:solidFill>
                  <a:srgbClr val="3F3F3F"/>
                </a:solidFill>
                <a:latin typeface="Consolas-Bold"/>
              </a:rPr>
              <a:t>res</a:t>
            </a:r>
            <a:r>
              <a:rPr lang="es-AR" dirty="0">
                <a:solidFill>
                  <a:srgbClr val="3F3F3F"/>
                </a:solidFill>
                <a:latin typeface="Consolas" panose="020B0609020204030204" pitchFamily="49" charset="0"/>
              </a:rPr>
              <a:t>, </a:t>
            </a:r>
            <a:r>
              <a:rPr lang="es-AR" b="1" dirty="0" err="1">
                <a:solidFill>
                  <a:srgbClr val="3F3F3F"/>
                </a:solidFill>
                <a:latin typeface="Consolas-Bold"/>
              </a:rPr>
              <a:t>next</a:t>
            </a:r>
            <a:r>
              <a:rPr lang="es-AR" dirty="0">
                <a:solidFill>
                  <a:srgbClr val="3F3F3F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s-AR" dirty="0">
                <a:solidFill>
                  <a:srgbClr val="3F3F3F"/>
                </a:solidFill>
                <a:latin typeface="Consolas" panose="020B0609020204030204" pitchFamily="49" charset="0"/>
              </a:rPr>
              <a:t>...</a:t>
            </a:r>
          </a:p>
          <a:p>
            <a:r>
              <a:rPr lang="es-AR" dirty="0">
                <a:solidFill>
                  <a:srgbClr val="3F3F3F"/>
                </a:solidFill>
                <a:latin typeface="Consolas" panose="020B0609020204030204" pitchFamily="49" charset="0"/>
              </a:rPr>
              <a:t>})</a:t>
            </a:r>
            <a:endParaRPr lang="es-AR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0" y="265175"/>
            <a:ext cx="55001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CÓMO </a:t>
            </a:r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CONFIGURARLO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412512" y="819261"/>
            <a:ext cx="8144236" cy="83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Algunos de los middlewares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 nivel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aplicación que ya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venimos utilizando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son: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1113779" y="2205890"/>
            <a:ext cx="6600181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</a:rPr>
              <a:t>// configuración de carpeta de archivos estáticos</a:t>
            </a:r>
          </a:p>
          <a:p>
            <a:r>
              <a:rPr lang="es-AR" dirty="0" err="1">
                <a:solidFill>
                  <a:srgbClr val="F64C4C"/>
                </a:solidFill>
                <a:latin typeface="Consolas" panose="020B0609020204030204" pitchFamily="49" charset="0"/>
              </a:rPr>
              <a:t>app</a:t>
            </a:r>
            <a:r>
              <a:rPr lang="es-AR" dirty="0" err="1">
                <a:solidFill>
                  <a:srgbClr val="FFFFFF"/>
                </a:solidFill>
                <a:latin typeface="Consolas" panose="020B0609020204030204" pitchFamily="49" charset="0"/>
              </a:rPr>
              <a:t>.</a:t>
            </a:r>
            <a:r>
              <a:rPr lang="es-AR" dirty="0" err="1">
                <a:solidFill>
                  <a:srgbClr val="61B0F0"/>
                </a:solidFill>
                <a:latin typeface="Consolas" panose="020B0609020204030204" pitchFamily="49" charset="0"/>
              </a:rPr>
              <a:t>use</a:t>
            </a:r>
            <a:r>
              <a:rPr lang="es-AR" dirty="0">
                <a:solidFill>
                  <a:srgbClr val="FFFFFF"/>
                </a:solidFill>
                <a:latin typeface="Consolas" panose="020B0609020204030204" pitchFamily="49" charset="0"/>
              </a:rPr>
              <a:t>(</a:t>
            </a:r>
            <a:r>
              <a:rPr lang="es-AR" dirty="0" err="1">
                <a:solidFill>
                  <a:srgbClr val="F64C4C"/>
                </a:solidFill>
                <a:latin typeface="Consolas" panose="020B0609020204030204" pitchFamily="49" charset="0"/>
              </a:rPr>
              <a:t>express</a:t>
            </a:r>
            <a:r>
              <a:rPr lang="es-AR" dirty="0" err="1">
                <a:solidFill>
                  <a:srgbClr val="FFFFFF"/>
                </a:solidFill>
                <a:latin typeface="Consolas" panose="020B0609020204030204" pitchFamily="49" charset="0"/>
              </a:rPr>
              <a:t>.</a:t>
            </a:r>
            <a:r>
              <a:rPr lang="es-AR" dirty="0" err="1">
                <a:solidFill>
                  <a:srgbClr val="61B0F0"/>
                </a:solidFill>
                <a:latin typeface="Consolas" panose="020B0609020204030204" pitchFamily="49" charset="0"/>
              </a:rPr>
              <a:t>static</a:t>
            </a:r>
            <a:r>
              <a:rPr lang="es-AR" dirty="0">
                <a:solidFill>
                  <a:srgbClr val="FFFFFF"/>
                </a:solidFill>
                <a:latin typeface="Consolas" panose="020B0609020204030204" pitchFamily="49" charset="0"/>
              </a:rPr>
              <a:t>(</a:t>
            </a:r>
            <a:r>
              <a:rPr lang="es-AR" dirty="0">
                <a:solidFill>
                  <a:srgbClr val="F64C4C"/>
                </a:solidFill>
                <a:latin typeface="Consolas" panose="020B0609020204030204" pitchFamily="49" charset="0"/>
              </a:rPr>
              <a:t>__</a:t>
            </a:r>
            <a:r>
              <a:rPr lang="es-AR" dirty="0" err="1">
                <a:solidFill>
                  <a:srgbClr val="F64C4C"/>
                </a:solidFill>
                <a:latin typeface="Consolas" panose="020B0609020204030204" pitchFamily="49" charset="0"/>
              </a:rPr>
              <a:t>dirname</a:t>
            </a:r>
            <a:r>
              <a:rPr lang="es-AR" dirty="0">
                <a:solidFill>
                  <a:srgbClr val="F64C4C"/>
                </a:solidFill>
                <a:latin typeface="Consolas" panose="020B0609020204030204" pitchFamily="49" charset="0"/>
              </a:rPr>
              <a:t> </a:t>
            </a:r>
            <a:r>
              <a:rPr lang="es-AR" dirty="0">
                <a:solidFill>
                  <a:srgbClr val="61B0F0"/>
                </a:solidFill>
                <a:latin typeface="Consolas" panose="020B0609020204030204" pitchFamily="49" charset="0"/>
              </a:rPr>
              <a:t>+ </a:t>
            </a:r>
            <a:r>
              <a:rPr lang="es-AR" dirty="0">
                <a:solidFill>
                  <a:srgbClr val="8CC44A"/>
                </a:solidFill>
                <a:latin typeface="Consolas" panose="020B0609020204030204" pitchFamily="49" charset="0"/>
              </a:rPr>
              <a:t>'/</a:t>
            </a:r>
            <a:r>
              <a:rPr lang="es-AR" dirty="0" err="1">
                <a:solidFill>
                  <a:srgbClr val="8CC44A"/>
                </a:solidFill>
                <a:latin typeface="Consolas" panose="020B0609020204030204" pitchFamily="49" charset="0"/>
              </a:rPr>
              <a:t>public</a:t>
            </a:r>
            <a:r>
              <a:rPr lang="es-AR" dirty="0">
                <a:solidFill>
                  <a:srgbClr val="8CC44A"/>
                </a:solidFill>
                <a:latin typeface="Consolas" panose="020B0609020204030204" pitchFamily="49" charset="0"/>
              </a:rPr>
              <a:t>'</a:t>
            </a:r>
            <a:r>
              <a:rPr lang="es-AR" dirty="0">
                <a:solidFill>
                  <a:srgbClr val="FFFFFF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s-AR" dirty="0">
                <a:solidFill>
                  <a:schemeClr val="tx1"/>
                </a:solidFill>
                <a:latin typeface="Consolas" panose="020B0609020204030204" pitchFamily="49" charset="0"/>
              </a:rPr>
              <a:t>// configuración de ruteo</a:t>
            </a:r>
          </a:p>
          <a:p>
            <a:r>
              <a:rPr lang="es-AR" dirty="0" err="1">
                <a:solidFill>
                  <a:srgbClr val="C74CDC"/>
                </a:solidFill>
                <a:latin typeface="Consolas" panose="020B0609020204030204" pitchFamily="49" charset="0"/>
              </a:rPr>
              <a:t>const</a:t>
            </a:r>
            <a:r>
              <a:rPr lang="es-AR" dirty="0">
                <a:solidFill>
                  <a:srgbClr val="C74CDC"/>
                </a:solidFill>
                <a:latin typeface="Consolas" panose="020B0609020204030204" pitchFamily="49" charset="0"/>
              </a:rPr>
              <a:t> </a:t>
            </a:r>
            <a:r>
              <a:rPr lang="es-AR" dirty="0" err="1">
                <a:solidFill>
                  <a:srgbClr val="FDB240"/>
                </a:solidFill>
                <a:latin typeface="Consolas" panose="020B0609020204030204" pitchFamily="49" charset="0"/>
              </a:rPr>
              <a:t>rutasProductos</a:t>
            </a:r>
            <a:r>
              <a:rPr lang="es-AR" dirty="0">
                <a:solidFill>
                  <a:srgbClr val="FDB240"/>
                </a:solidFill>
                <a:latin typeface="Consolas" panose="020B0609020204030204" pitchFamily="49" charset="0"/>
              </a:rPr>
              <a:t> </a:t>
            </a:r>
            <a:r>
              <a:rPr lang="es-AR" dirty="0">
                <a:solidFill>
                  <a:srgbClr val="39A7FE"/>
                </a:solidFill>
                <a:latin typeface="Consolas" panose="020B0609020204030204" pitchFamily="49" charset="0"/>
              </a:rPr>
              <a:t>= </a:t>
            </a:r>
            <a:r>
              <a:rPr lang="es-AR" dirty="0" err="1">
                <a:solidFill>
                  <a:srgbClr val="39A7FE"/>
                </a:solidFill>
                <a:latin typeface="Consolas" panose="020B0609020204030204" pitchFamily="49" charset="0"/>
              </a:rPr>
              <a:t>require</a:t>
            </a:r>
            <a:r>
              <a:rPr lang="es-AR" dirty="0">
                <a:solidFill>
                  <a:srgbClr val="FFFFFF"/>
                </a:solidFill>
                <a:latin typeface="Consolas" panose="020B0609020204030204" pitchFamily="49" charset="0"/>
              </a:rPr>
              <a:t>(</a:t>
            </a:r>
            <a:r>
              <a:rPr lang="es-AR" dirty="0">
                <a:solidFill>
                  <a:srgbClr val="8CC44A"/>
                </a:solidFill>
                <a:latin typeface="Consolas" panose="020B0609020204030204" pitchFamily="49" charset="0"/>
              </a:rPr>
              <a:t>'./</a:t>
            </a:r>
            <a:r>
              <a:rPr lang="es-AR" dirty="0" err="1">
                <a:solidFill>
                  <a:srgbClr val="8CC44A"/>
                </a:solidFill>
                <a:latin typeface="Consolas" panose="020B0609020204030204" pitchFamily="49" charset="0"/>
              </a:rPr>
              <a:t>routes</a:t>
            </a:r>
            <a:r>
              <a:rPr lang="es-AR" dirty="0">
                <a:solidFill>
                  <a:srgbClr val="8CC44A"/>
                </a:solidFill>
                <a:latin typeface="Consolas" panose="020B0609020204030204" pitchFamily="49" charset="0"/>
              </a:rPr>
              <a:t>/</a:t>
            </a:r>
            <a:r>
              <a:rPr lang="es-AR" dirty="0" err="1">
                <a:solidFill>
                  <a:srgbClr val="8CC44A"/>
                </a:solidFill>
                <a:latin typeface="Consolas" panose="020B0609020204030204" pitchFamily="49" charset="0"/>
              </a:rPr>
              <a:t>products</a:t>
            </a:r>
            <a:r>
              <a:rPr lang="es-AR" dirty="0">
                <a:solidFill>
                  <a:srgbClr val="8CC44A"/>
                </a:solidFill>
                <a:latin typeface="Consolas" panose="020B0609020204030204" pitchFamily="49" charset="0"/>
              </a:rPr>
              <a:t>'</a:t>
            </a:r>
            <a:r>
              <a:rPr lang="es-AR" dirty="0">
                <a:solidFill>
                  <a:srgbClr val="FFFFFF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AR" dirty="0" err="1">
                <a:solidFill>
                  <a:srgbClr val="F64C4C"/>
                </a:solidFill>
                <a:latin typeface="Consolas" panose="020B0609020204030204" pitchFamily="49" charset="0"/>
              </a:rPr>
              <a:t>app.</a:t>
            </a:r>
            <a:r>
              <a:rPr lang="es-AR" dirty="0" err="1">
                <a:solidFill>
                  <a:srgbClr val="39A7FE"/>
                </a:solidFill>
                <a:latin typeface="Consolas" panose="020B0609020204030204" pitchFamily="49" charset="0"/>
              </a:rPr>
              <a:t>use</a:t>
            </a:r>
            <a:r>
              <a:rPr lang="es-AR" dirty="0">
                <a:solidFill>
                  <a:srgbClr val="FFFFFF"/>
                </a:solidFill>
                <a:latin typeface="Consolas" panose="020B0609020204030204" pitchFamily="49" charset="0"/>
              </a:rPr>
              <a:t>(</a:t>
            </a:r>
            <a:r>
              <a:rPr lang="es-AR" dirty="0">
                <a:solidFill>
                  <a:srgbClr val="8CC44A"/>
                </a:solidFill>
                <a:latin typeface="Consolas" panose="020B0609020204030204" pitchFamily="49" charset="0"/>
              </a:rPr>
              <a:t>'/'</a:t>
            </a:r>
            <a:r>
              <a:rPr lang="es-AR" dirty="0">
                <a:solidFill>
                  <a:srgbClr val="FFFFFF"/>
                </a:solidFill>
                <a:latin typeface="Consolas" panose="020B0609020204030204" pitchFamily="49" charset="0"/>
              </a:rPr>
              <a:t>, </a:t>
            </a:r>
            <a:r>
              <a:rPr lang="es-AR" dirty="0" err="1">
                <a:solidFill>
                  <a:srgbClr val="FFFFFF"/>
                </a:solidFill>
                <a:latin typeface="Consolas" panose="020B0609020204030204" pitchFamily="49" charset="0"/>
              </a:rPr>
              <a:t>rutasProductos</a:t>
            </a:r>
            <a:r>
              <a:rPr lang="es-AR" dirty="0">
                <a:solidFill>
                  <a:srgbClr val="FFFFFF"/>
                </a:solidFill>
                <a:latin typeface="Consolas" panose="020B0609020204030204" pitchFamily="49" charset="0"/>
              </a:rPr>
              <a:t>);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314811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D348A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3"/>
          <p:cNvPicPr preferRelativeResize="0"/>
          <p:nvPr/>
        </p:nvPicPr>
        <p:blipFill rotWithShape="1">
          <a:blip r:embed="rId3">
            <a:alphaModFix amt="63000"/>
          </a:blip>
          <a:srcRect l="21507"/>
          <a:stretch/>
        </p:blipFill>
        <p:spPr>
          <a:xfrm rot="5400000">
            <a:off x="1970678" y="-1850975"/>
            <a:ext cx="5144026" cy="926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3"/>
          <p:cNvSpPr txBox="1"/>
          <p:nvPr/>
        </p:nvSpPr>
        <p:spPr>
          <a:xfrm>
            <a:off x="314499" y="289875"/>
            <a:ext cx="7715721" cy="713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sz="2800" b="1" dirty="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QUÉ ES NEXT</a:t>
            </a:r>
            <a:r>
              <a:rPr lang="es" sz="2800" b="1" dirty="0" smtClean="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5" name="Rectángulo redondeado 4"/>
          <p:cNvSpPr/>
          <p:nvPr/>
        </p:nvSpPr>
        <p:spPr>
          <a:xfrm>
            <a:off x="314499" y="2781300"/>
            <a:ext cx="8401480" cy="2040778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77" name="Google Shape;177;p33"/>
          <p:cNvSpPr txBox="1"/>
          <p:nvPr/>
        </p:nvSpPr>
        <p:spPr>
          <a:xfrm>
            <a:off x="402417" y="1084365"/>
            <a:ext cx="8583453" cy="3040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sz="1600" dirty="0" err="1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next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 un </a:t>
            </a:r>
            <a:r>
              <a:rPr lang="es-ES" sz="16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callback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que se va a encargar de apilar todos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los middlewares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que apliquen a una misma petición, y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ejecutarlos uno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tras otro. Cuando llegue al último y, si se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ejecutaron correctamente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, pasará al siguiente paso que es llegar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al controlador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que maneja esa ruta.</a:t>
            </a: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Por eso siempre al terminar cada middleware, ejecutamos </a:t>
            </a:r>
            <a:r>
              <a:rPr lang="es-ES" sz="16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next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ES"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endParaRPr lang="es-ES" sz="16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AR" sz="1600" dirty="0" smtClean="0">
                <a:solidFill>
                  <a:srgbClr val="F54336"/>
                </a:solidFill>
                <a:latin typeface="Consolas" panose="020B0609020204030204" pitchFamily="49" charset="0"/>
              </a:rPr>
              <a:t>                  </a:t>
            </a:r>
            <a:r>
              <a:rPr lang="es-AR" sz="1600" dirty="0" err="1" smtClean="0">
                <a:solidFill>
                  <a:srgbClr val="F54336"/>
                </a:solidFill>
                <a:latin typeface="Consolas" panose="020B0609020204030204" pitchFamily="49" charset="0"/>
              </a:rPr>
              <a:t>app</a:t>
            </a:r>
            <a:r>
              <a:rPr lang="es-AR" sz="1600" dirty="0" err="1" smtClean="0">
                <a:solidFill>
                  <a:srgbClr val="3F3F3F"/>
                </a:solidFill>
                <a:latin typeface="Consolas" panose="020B0609020204030204" pitchFamily="49" charset="0"/>
              </a:rPr>
              <a:t>.</a:t>
            </a:r>
            <a:r>
              <a:rPr lang="es-AR" sz="1600" dirty="0" err="1" smtClean="0">
                <a:solidFill>
                  <a:srgbClr val="2197F4"/>
                </a:solidFill>
                <a:latin typeface="Consolas" panose="020B0609020204030204" pitchFamily="49" charset="0"/>
              </a:rPr>
              <a:t>use</a:t>
            </a:r>
            <a:r>
              <a:rPr lang="es-AR" sz="1600" dirty="0" smtClean="0">
                <a:solidFill>
                  <a:srgbClr val="3F3F3F"/>
                </a:solidFill>
                <a:latin typeface="Consolas" panose="020B0609020204030204" pitchFamily="49" charset="0"/>
              </a:rPr>
              <a:t>(</a:t>
            </a:r>
            <a:r>
              <a:rPr lang="es-AR" sz="1600" dirty="0" err="1" smtClean="0">
                <a:solidFill>
                  <a:srgbClr val="9D27B1"/>
                </a:solidFill>
                <a:latin typeface="Consolas" panose="020B0609020204030204" pitchFamily="49" charset="0"/>
              </a:rPr>
              <a:t>function</a:t>
            </a:r>
            <a:r>
              <a:rPr lang="es-AR" sz="1600" dirty="0" smtClean="0">
                <a:solidFill>
                  <a:srgbClr val="3F3F3F"/>
                </a:solidFill>
                <a:latin typeface="Consolas" panose="020B0609020204030204" pitchFamily="49" charset="0"/>
              </a:rPr>
              <a:t>(</a:t>
            </a:r>
            <a:r>
              <a:rPr lang="es-AR" sz="1600" dirty="0" err="1" smtClean="0">
                <a:solidFill>
                  <a:srgbClr val="3F3F3F"/>
                </a:solidFill>
                <a:latin typeface="Consolas" panose="020B0609020204030204" pitchFamily="49" charset="0"/>
              </a:rPr>
              <a:t>req</a:t>
            </a:r>
            <a:r>
              <a:rPr lang="es-AR" sz="1600" dirty="0">
                <a:solidFill>
                  <a:srgbClr val="3F3F3F"/>
                </a:solidFill>
                <a:latin typeface="Consolas" panose="020B0609020204030204" pitchFamily="49" charset="0"/>
              </a:rPr>
              <a:t>, res, </a:t>
            </a:r>
            <a:r>
              <a:rPr lang="es-AR" sz="1600" b="1" dirty="0" err="1">
                <a:solidFill>
                  <a:srgbClr val="3F3F3F"/>
                </a:solidFill>
                <a:latin typeface="Consolas-Bold"/>
              </a:rPr>
              <a:t>next</a:t>
            </a:r>
            <a:r>
              <a:rPr lang="es-AR" sz="1600" dirty="0">
                <a:solidFill>
                  <a:srgbClr val="3F3F3F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s-AR" sz="1600" dirty="0" smtClean="0">
                <a:solidFill>
                  <a:srgbClr val="3F3F3F"/>
                </a:solidFill>
                <a:latin typeface="Consolas" panose="020B0609020204030204" pitchFamily="49" charset="0"/>
              </a:rPr>
              <a:t>                       ...</a:t>
            </a:r>
            <a:endParaRPr lang="es-AR" sz="1600" dirty="0">
              <a:solidFill>
                <a:srgbClr val="3F3F3F"/>
              </a:solidFill>
              <a:latin typeface="Consolas" panose="020B0609020204030204" pitchFamily="49" charset="0"/>
            </a:endParaRPr>
          </a:p>
          <a:p>
            <a:r>
              <a:rPr lang="es-AR" sz="1600" dirty="0" smtClean="0">
                <a:solidFill>
                  <a:srgbClr val="39A7FE"/>
                </a:solidFill>
                <a:latin typeface="Consolas" panose="020B0609020204030204" pitchFamily="49" charset="0"/>
              </a:rPr>
              <a:t>                       </a:t>
            </a:r>
            <a:r>
              <a:rPr lang="es-AR" sz="1600" dirty="0" err="1" smtClean="0">
                <a:solidFill>
                  <a:srgbClr val="39A7FE"/>
                </a:solidFill>
                <a:latin typeface="Consolas" panose="020B0609020204030204" pitchFamily="49" charset="0"/>
              </a:rPr>
              <a:t>next</a:t>
            </a:r>
            <a:r>
              <a:rPr lang="es-AR" sz="1600" dirty="0">
                <a:solidFill>
                  <a:srgbClr val="3F3F3F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s-AR" sz="1600" dirty="0" smtClean="0">
                <a:solidFill>
                  <a:srgbClr val="3F3F3F"/>
                </a:solidFill>
                <a:latin typeface="Consolas" panose="020B0609020204030204" pitchFamily="49" charset="0"/>
              </a:rPr>
              <a:t>                  })</a:t>
            </a:r>
            <a:endParaRPr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D348A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3"/>
          <p:cNvPicPr preferRelativeResize="0"/>
          <p:nvPr/>
        </p:nvPicPr>
        <p:blipFill rotWithShape="1">
          <a:blip r:embed="rId3">
            <a:alphaModFix amt="63000"/>
          </a:blip>
          <a:srcRect l="21507"/>
          <a:stretch/>
        </p:blipFill>
        <p:spPr>
          <a:xfrm rot="5400000">
            <a:off x="1970678" y="-1850975"/>
            <a:ext cx="5144026" cy="926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3"/>
          <p:cNvSpPr txBox="1"/>
          <p:nvPr/>
        </p:nvSpPr>
        <p:spPr>
          <a:xfrm>
            <a:off x="314499" y="289875"/>
            <a:ext cx="7715721" cy="713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sz="20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EJEMPLO</a:t>
            </a:r>
            <a:r>
              <a:rPr lang="es" sz="2800" b="1" dirty="0" smtClean="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7" name="Google Shape;177;p33"/>
          <p:cNvSpPr txBox="1"/>
          <p:nvPr/>
        </p:nvSpPr>
        <p:spPr>
          <a:xfrm>
            <a:off x="416168" y="893774"/>
            <a:ext cx="8583453" cy="391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Configuremos un middleware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que maneje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los errores 404 de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 aplicación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  <a:endParaRPr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sp>
        <p:nvSpPr>
          <p:cNvPr id="5" name="Rectángulo redondeado 4"/>
          <p:cNvSpPr/>
          <p:nvPr/>
        </p:nvSpPr>
        <p:spPr>
          <a:xfrm>
            <a:off x="1744537" y="1722234"/>
            <a:ext cx="4113123" cy="1852864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AR" dirty="0" err="1">
                <a:solidFill>
                  <a:srgbClr val="F54336"/>
                </a:solidFill>
                <a:latin typeface="Consolas" panose="020B0609020204030204" pitchFamily="49" charset="0"/>
              </a:rPr>
              <a:t>app</a:t>
            </a:r>
            <a:r>
              <a:rPr lang="es-AR" dirty="0" err="1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dirty="0" err="1">
                <a:solidFill>
                  <a:srgbClr val="2197F4"/>
                </a:solidFill>
                <a:latin typeface="Consolas" panose="020B0609020204030204" pitchFamily="49" charset="0"/>
              </a:rPr>
              <a:t>use</a:t>
            </a:r>
            <a:r>
              <a:rPr lang="es-AR" dirty="0">
                <a:solidFill>
                  <a:srgbClr val="434343"/>
                </a:solidFill>
                <a:latin typeface="Consolas" panose="020B0609020204030204" pitchFamily="49" charset="0"/>
              </a:rPr>
              <a:t>((</a:t>
            </a:r>
            <a:r>
              <a:rPr lang="es-AR" dirty="0" err="1">
                <a:solidFill>
                  <a:srgbClr val="9A9A9A"/>
                </a:solidFill>
                <a:latin typeface="Consolas" panose="020B0609020204030204" pitchFamily="49" charset="0"/>
              </a:rPr>
              <a:t>req</a:t>
            </a:r>
            <a:r>
              <a:rPr lang="es-AR" dirty="0" err="1">
                <a:solidFill>
                  <a:srgbClr val="434343"/>
                </a:solidFill>
                <a:latin typeface="Consolas" panose="020B0609020204030204" pitchFamily="49" charset="0"/>
              </a:rPr>
              <a:t>,res</a:t>
            </a:r>
            <a:r>
              <a:rPr lang="es-AR" dirty="0">
                <a:solidFill>
                  <a:srgbClr val="434343"/>
                </a:solidFill>
                <a:latin typeface="Consolas" panose="020B0609020204030204" pitchFamily="49" charset="0"/>
              </a:rPr>
              <a:t>, </a:t>
            </a:r>
            <a:r>
              <a:rPr lang="es-AR" dirty="0" err="1">
                <a:solidFill>
                  <a:srgbClr val="9A9A9A"/>
                </a:solidFill>
                <a:latin typeface="Consolas" panose="020B0609020204030204" pitchFamily="49" charset="0"/>
              </a:rPr>
              <a:t>next</a:t>
            </a:r>
            <a:r>
              <a:rPr lang="es-AR" dirty="0">
                <a:solidFill>
                  <a:srgbClr val="434343"/>
                </a:solidFill>
                <a:latin typeface="Consolas" panose="020B0609020204030204" pitchFamily="49" charset="0"/>
              </a:rPr>
              <a:t>) </a:t>
            </a:r>
            <a:r>
              <a:rPr lang="es-AR" dirty="0">
                <a:solidFill>
                  <a:srgbClr val="9D27B1"/>
                </a:solidFill>
                <a:latin typeface="Consolas" panose="020B0609020204030204" pitchFamily="49" charset="0"/>
              </a:rPr>
              <a:t>=&gt; </a:t>
            </a:r>
            <a:r>
              <a:rPr lang="es-AR" dirty="0">
                <a:solidFill>
                  <a:srgbClr val="434343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s-AR" dirty="0" err="1">
                <a:solidFill>
                  <a:srgbClr val="F54336"/>
                </a:solidFill>
                <a:latin typeface="Consolas" panose="020B0609020204030204" pitchFamily="49" charset="0"/>
              </a:rPr>
              <a:t>res</a:t>
            </a:r>
            <a:r>
              <a:rPr lang="es-AR" dirty="0" err="1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dirty="0" err="1">
                <a:solidFill>
                  <a:srgbClr val="2197F4"/>
                </a:solidFill>
                <a:latin typeface="Consolas" panose="020B0609020204030204" pitchFamily="49" charset="0"/>
              </a:rPr>
              <a:t>status</a:t>
            </a:r>
            <a:r>
              <a:rPr lang="es-AR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dirty="0">
                <a:solidFill>
                  <a:srgbClr val="F6A52B"/>
                </a:solidFill>
                <a:latin typeface="Consolas" panose="020B0609020204030204" pitchFamily="49" charset="0"/>
              </a:rPr>
              <a:t>404</a:t>
            </a:r>
            <a:r>
              <a:rPr lang="es-AR" dirty="0">
                <a:solidFill>
                  <a:srgbClr val="434343"/>
                </a:solidFill>
                <a:latin typeface="Consolas" panose="020B0609020204030204" pitchFamily="49" charset="0"/>
              </a:rPr>
              <a:t>).</a:t>
            </a:r>
            <a:r>
              <a:rPr lang="es-AR" dirty="0" err="1">
                <a:solidFill>
                  <a:srgbClr val="2197F4"/>
                </a:solidFill>
                <a:latin typeface="Consolas" panose="020B0609020204030204" pitchFamily="49" charset="0"/>
              </a:rPr>
              <a:t>render</a:t>
            </a:r>
            <a:r>
              <a:rPr lang="es-AR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dirty="0" smtClean="0">
                <a:solidFill>
                  <a:srgbClr val="8CC44A"/>
                </a:solidFill>
                <a:latin typeface="Consolas" panose="020B0609020204030204" pitchFamily="49" charset="0"/>
              </a:rPr>
              <a:t>'404-page</a:t>
            </a:r>
            <a:r>
              <a:rPr lang="es-AR" dirty="0">
                <a:solidFill>
                  <a:srgbClr val="8CC44A"/>
                </a:solidFill>
                <a:latin typeface="Consolas" panose="020B0609020204030204" pitchFamily="49" charset="0"/>
              </a:rPr>
              <a:t>'</a:t>
            </a:r>
            <a:r>
              <a:rPr lang="es-AR" dirty="0">
                <a:solidFill>
                  <a:srgbClr val="434343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AR" dirty="0" err="1">
                <a:solidFill>
                  <a:srgbClr val="2197F4"/>
                </a:solidFill>
                <a:latin typeface="Consolas" panose="020B0609020204030204" pitchFamily="49" charset="0"/>
              </a:rPr>
              <a:t>next</a:t>
            </a:r>
            <a:r>
              <a:rPr lang="es-AR" dirty="0">
                <a:solidFill>
                  <a:srgbClr val="434343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s-AR" dirty="0">
                <a:solidFill>
                  <a:srgbClr val="434343"/>
                </a:solidFill>
                <a:latin typeface="Consolas" panose="020B0609020204030204" pitchFamily="49" charset="0"/>
              </a:rPr>
              <a:t>});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422603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D348A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3"/>
          <p:cNvPicPr preferRelativeResize="0"/>
          <p:nvPr/>
        </p:nvPicPr>
        <p:blipFill rotWithShape="1">
          <a:blip r:embed="rId3">
            <a:alphaModFix amt="63000"/>
          </a:blip>
          <a:srcRect l="21507"/>
          <a:stretch/>
        </p:blipFill>
        <p:spPr>
          <a:xfrm rot="5400000">
            <a:off x="1967899" y="-1819779"/>
            <a:ext cx="5144026" cy="926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3"/>
          <p:cNvSpPr txBox="1"/>
          <p:nvPr/>
        </p:nvSpPr>
        <p:spPr>
          <a:xfrm>
            <a:off x="300748" y="-18795"/>
            <a:ext cx="7715721" cy="713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sz="20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EJEMPLO</a:t>
            </a:r>
            <a:r>
              <a:rPr lang="es" sz="2800" b="1" dirty="0" smtClean="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6" name="Rectángulo redondeado 5"/>
          <p:cNvSpPr/>
          <p:nvPr/>
        </p:nvSpPr>
        <p:spPr>
          <a:xfrm>
            <a:off x="749393" y="457132"/>
            <a:ext cx="1096781" cy="21122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s-AR" dirty="0"/>
          </a:p>
        </p:txBody>
      </p:sp>
      <p:sp>
        <p:nvSpPr>
          <p:cNvPr id="7" name="Rectángulo redondeado 6"/>
          <p:cNvSpPr/>
          <p:nvPr/>
        </p:nvSpPr>
        <p:spPr>
          <a:xfrm>
            <a:off x="749393" y="1174790"/>
            <a:ext cx="3275231" cy="759011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s-AR" dirty="0"/>
          </a:p>
        </p:txBody>
      </p:sp>
      <p:sp>
        <p:nvSpPr>
          <p:cNvPr id="8" name="Rectángulo redondeado 7"/>
          <p:cNvSpPr/>
          <p:nvPr/>
        </p:nvSpPr>
        <p:spPr>
          <a:xfrm>
            <a:off x="749393" y="2382975"/>
            <a:ext cx="4045389" cy="738659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s-AR" dirty="0"/>
          </a:p>
        </p:txBody>
      </p:sp>
      <p:sp>
        <p:nvSpPr>
          <p:cNvPr id="10" name="Rectángulo redondeado 9"/>
          <p:cNvSpPr/>
          <p:nvPr/>
        </p:nvSpPr>
        <p:spPr>
          <a:xfrm>
            <a:off x="749392" y="3823799"/>
            <a:ext cx="4045389" cy="1071335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s-AR" dirty="0"/>
          </a:p>
        </p:txBody>
      </p:sp>
      <p:sp>
        <p:nvSpPr>
          <p:cNvPr id="177" name="Google Shape;177;p33"/>
          <p:cNvSpPr txBox="1"/>
          <p:nvPr/>
        </p:nvSpPr>
        <p:spPr>
          <a:xfrm>
            <a:off x="706892" y="131489"/>
            <a:ext cx="8318976" cy="4963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s-AR" dirty="0" smtClean="0">
              <a:solidFill>
                <a:srgbClr val="F54336"/>
              </a:solidFill>
              <a:latin typeface="Consolas" panose="020B0609020204030204" pitchFamily="49" charset="0"/>
            </a:endParaRPr>
          </a:p>
          <a:p>
            <a:r>
              <a:rPr lang="es-AR" dirty="0" err="1" smtClean="0">
                <a:solidFill>
                  <a:srgbClr val="F54336"/>
                </a:solidFill>
                <a:latin typeface="Consolas" panose="020B0609020204030204" pitchFamily="49" charset="0"/>
              </a:rPr>
              <a:t>app</a:t>
            </a:r>
            <a:r>
              <a:rPr lang="es-AR" dirty="0" err="1" smtClean="0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dirty="0" err="1" smtClean="0">
                <a:solidFill>
                  <a:srgbClr val="2197F4"/>
                </a:solidFill>
                <a:latin typeface="Consolas" panose="020B0609020204030204" pitchFamily="49" charset="0"/>
              </a:rPr>
              <a:t>use</a:t>
            </a:r>
            <a:r>
              <a:rPr lang="es-AR" dirty="0" smtClean="0">
                <a:solidFill>
                  <a:srgbClr val="434343"/>
                </a:solidFill>
                <a:latin typeface="Consolas" panose="020B0609020204030204" pitchFamily="49" charset="0"/>
              </a:rPr>
              <a:t>();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En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el </a:t>
            </a:r>
            <a:r>
              <a:rPr lang="es-ES" sz="16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entry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 </a:t>
            </a:r>
            <a:r>
              <a:rPr lang="es-ES" sz="16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point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 de la </a:t>
            </a:r>
            <a:r>
              <a:rPr lang="es-ES" sz="1600" dirty="0" err="1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aplicación,llamo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al método use()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para configurar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un middleware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que aplique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a todas las peticiones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del sitio.</a:t>
            </a:r>
          </a:p>
          <a:p>
            <a:r>
              <a:rPr lang="es-AR" sz="1600" dirty="0" err="1">
                <a:solidFill>
                  <a:srgbClr val="9A9A9A"/>
                </a:solidFill>
                <a:latin typeface="Consolas" panose="020B0609020204030204" pitchFamily="49" charset="0"/>
              </a:rPr>
              <a:t>app.use</a:t>
            </a:r>
            <a:r>
              <a:rPr lang="es-AR" sz="1600" dirty="0">
                <a:solidFill>
                  <a:srgbClr val="9A9A9A"/>
                </a:solidFill>
                <a:latin typeface="Consolas" panose="020B0609020204030204" pitchFamily="49" charset="0"/>
              </a:rPr>
              <a:t>(</a:t>
            </a:r>
            <a:r>
              <a:rPr lang="es-AR" sz="16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1600" dirty="0" err="1">
                <a:solidFill>
                  <a:srgbClr val="9A9A9A"/>
                </a:solidFill>
                <a:latin typeface="Consolas" panose="020B0609020204030204" pitchFamily="49" charset="0"/>
              </a:rPr>
              <a:t>req</a:t>
            </a:r>
            <a:r>
              <a:rPr lang="es-AR" sz="1600" dirty="0" err="1">
                <a:solidFill>
                  <a:srgbClr val="434343"/>
                </a:solidFill>
                <a:latin typeface="Consolas" panose="020B0609020204030204" pitchFamily="49" charset="0"/>
              </a:rPr>
              <a:t>,res</a:t>
            </a:r>
            <a:r>
              <a:rPr lang="es-AR" sz="1600" dirty="0">
                <a:solidFill>
                  <a:srgbClr val="434343"/>
                </a:solidFill>
                <a:latin typeface="Consolas" panose="020B0609020204030204" pitchFamily="49" charset="0"/>
              </a:rPr>
              <a:t>, </a:t>
            </a:r>
            <a:r>
              <a:rPr lang="es-AR" sz="1600" dirty="0" err="1">
                <a:solidFill>
                  <a:srgbClr val="9A9A9A"/>
                </a:solidFill>
                <a:latin typeface="Consolas" panose="020B0609020204030204" pitchFamily="49" charset="0"/>
              </a:rPr>
              <a:t>next</a:t>
            </a:r>
            <a:r>
              <a:rPr lang="es-AR" sz="1600" dirty="0">
                <a:solidFill>
                  <a:srgbClr val="434343"/>
                </a:solidFill>
                <a:latin typeface="Consolas" panose="020B0609020204030204" pitchFamily="49" charset="0"/>
              </a:rPr>
              <a:t>) </a:t>
            </a:r>
            <a:r>
              <a:rPr lang="es-AR" sz="1600" dirty="0">
                <a:solidFill>
                  <a:srgbClr val="9D27B1"/>
                </a:solidFill>
                <a:latin typeface="Consolas" panose="020B0609020204030204" pitchFamily="49" charset="0"/>
              </a:rPr>
              <a:t>=&gt; </a:t>
            </a:r>
            <a:r>
              <a:rPr lang="es-AR" sz="1600" dirty="0">
                <a:solidFill>
                  <a:srgbClr val="434343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s-AR" sz="1600" dirty="0">
                <a:solidFill>
                  <a:srgbClr val="434343"/>
                </a:solidFill>
                <a:latin typeface="Consolas" panose="020B0609020204030204" pitchFamily="49" charset="0"/>
              </a:rPr>
              <a:t>...</a:t>
            </a:r>
          </a:p>
          <a:p>
            <a:r>
              <a:rPr lang="es-AR" sz="16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}</a:t>
            </a:r>
            <a:r>
              <a:rPr lang="es-AR" sz="1600" dirty="0" smtClean="0">
                <a:solidFill>
                  <a:srgbClr val="9A9A9A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Le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paso el </a:t>
            </a:r>
            <a:r>
              <a:rPr lang="es-ES" sz="16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callback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 con los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tres parámetros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necesarios: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el </a:t>
            </a:r>
            <a:r>
              <a:rPr lang="es-ES" sz="1600" dirty="0" err="1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request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, el response y el </a:t>
            </a:r>
            <a:r>
              <a:rPr lang="es-ES" sz="16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next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.</a:t>
            </a:r>
          </a:p>
          <a:p>
            <a:r>
              <a:rPr lang="es-AR" sz="1600" dirty="0" err="1" smtClean="0">
                <a:solidFill>
                  <a:srgbClr val="9A9A9A"/>
                </a:solidFill>
                <a:latin typeface="Consolas" panose="020B0609020204030204" pitchFamily="49" charset="0"/>
              </a:rPr>
              <a:t>app.use</a:t>
            </a:r>
            <a:r>
              <a:rPr lang="es-AR" sz="1600" dirty="0">
                <a:solidFill>
                  <a:srgbClr val="9A9A9A"/>
                </a:solidFill>
                <a:latin typeface="Consolas" panose="020B0609020204030204" pitchFamily="49" charset="0"/>
              </a:rPr>
              <a:t>((</a:t>
            </a:r>
            <a:r>
              <a:rPr lang="es-AR" sz="1600" dirty="0" err="1">
                <a:solidFill>
                  <a:srgbClr val="9A9A9A"/>
                </a:solidFill>
                <a:latin typeface="Consolas" panose="020B0609020204030204" pitchFamily="49" charset="0"/>
              </a:rPr>
              <a:t>req,res</a:t>
            </a:r>
            <a:r>
              <a:rPr lang="es-AR" sz="1600" dirty="0">
                <a:solidFill>
                  <a:srgbClr val="9A9A9A"/>
                </a:solidFill>
                <a:latin typeface="Consolas" panose="020B0609020204030204" pitchFamily="49" charset="0"/>
              </a:rPr>
              <a:t>, </a:t>
            </a:r>
            <a:r>
              <a:rPr lang="es-AR" sz="1600" dirty="0" err="1">
                <a:solidFill>
                  <a:srgbClr val="9A9A9A"/>
                </a:solidFill>
                <a:latin typeface="Consolas" panose="020B0609020204030204" pitchFamily="49" charset="0"/>
              </a:rPr>
              <a:t>next</a:t>
            </a:r>
            <a:r>
              <a:rPr lang="es-AR" sz="1600" dirty="0">
                <a:solidFill>
                  <a:srgbClr val="9A9A9A"/>
                </a:solidFill>
                <a:latin typeface="Consolas" panose="020B0609020204030204" pitchFamily="49" charset="0"/>
              </a:rPr>
              <a:t>) =&gt; {</a:t>
            </a:r>
          </a:p>
          <a:p>
            <a:r>
              <a:rPr lang="es-AR" sz="1600" dirty="0" err="1">
                <a:solidFill>
                  <a:srgbClr val="F54336"/>
                </a:solidFill>
                <a:latin typeface="Consolas" panose="020B0609020204030204" pitchFamily="49" charset="0"/>
              </a:rPr>
              <a:t>res</a:t>
            </a:r>
            <a:r>
              <a:rPr lang="es-AR" sz="1600" dirty="0" err="1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sz="1600" dirty="0" err="1">
                <a:solidFill>
                  <a:srgbClr val="2197F4"/>
                </a:solidFill>
                <a:latin typeface="Consolas" panose="020B0609020204030204" pitchFamily="49" charset="0"/>
              </a:rPr>
              <a:t>status</a:t>
            </a:r>
            <a:r>
              <a:rPr lang="es-AR" sz="16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1600" dirty="0">
                <a:solidFill>
                  <a:srgbClr val="F6A52B"/>
                </a:solidFill>
                <a:latin typeface="Consolas" panose="020B0609020204030204" pitchFamily="49" charset="0"/>
              </a:rPr>
              <a:t>404</a:t>
            </a:r>
            <a:r>
              <a:rPr lang="es-AR" sz="1600" dirty="0">
                <a:solidFill>
                  <a:srgbClr val="434343"/>
                </a:solidFill>
                <a:latin typeface="Consolas" panose="020B0609020204030204" pitchFamily="49" charset="0"/>
              </a:rPr>
              <a:t>).</a:t>
            </a:r>
            <a:r>
              <a:rPr lang="es-AR" sz="1600" dirty="0" err="1">
                <a:solidFill>
                  <a:srgbClr val="2197F4"/>
                </a:solidFill>
                <a:latin typeface="Consolas" panose="020B0609020204030204" pitchFamily="49" charset="0"/>
              </a:rPr>
              <a:t>render</a:t>
            </a:r>
            <a:r>
              <a:rPr lang="es-AR" sz="16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1600" dirty="0">
                <a:solidFill>
                  <a:srgbClr val="8CC44A"/>
                </a:solidFill>
                <a:latin typeface="Consolas" panose="020B0609020204030204" pitchFamily="49" charset="0"/>
              </a:rPr>
              <a:t>'404-page'</a:t>
            </a:r>
            <a:r>
              <a:rPr lang="es-AR" sz="1600" dirty="0">
                <a:solidFill>
                  <a:srgbClr val="434343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AR" sz="1600" dirty="0" smtClean="0">
                <a:solidFill>
                  <a:srgbClr val="9A9A9A"/>
                </a:solidFill>
                <a:latin typeface="Consolas" panose="020B0609020204030204" pitchFamily="49" charset="0"/>
              </a:rPr>
              <a:t>});</a:t>
            </a:r>
            <a:endParaRPr lang="es-ES" sz="1600" dirty="0">
              <a:solidFill>
                <a:srgbClr val="9A9A9A"/>
              </a:solidFill>
              <a:latin typeface="Consolas" panose="020B0609020204030204" pitchFamily="49" charset="0"/>
              <a:ea typeface="Roboto Mono" panose="020B0604020202020204" charset="0"/>
              <a:cs typeface="Rubik"/>
              <a:sym typeface="Rubik"/>
            </a:endParaRP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Si la página no existe,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devolverá un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error de status 404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y, adicionalmente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, </a:t>
            </a:r>
            <a:r>
              <a:rPr lang="es-ES" sz="16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renderizará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la vista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que tenga diseñada para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ese escenario.</a:t>
            </a:r>
          </a:p>
          <a:p>
            <a:r>
              <a:rPr lang="es-AR" sz="1600" dirty="0" err="1">
                <a:solidFill>
                  <a:srgbClr val="9A9A9A"/>
                </a:solidFill>
                <a:latin typeface="Consolas" panose="020B0609020204030204" pitchFamily="49" charset="0"/>
              </a:rPr>
              <a:t>app.use</a:t>
            </a:r>
            <a:r>
              <a:rPr lang="es-AR" sz="1600" dirty="0">
                <a:solidFill>
                  <a:srgbClr val="9A9A9A"/>
                </a:solidFill>
                <a:latin typeface="Consolas" panose="020B0609020204030204" pitchFamily="49" charset="0"/>
              </a:rPr>
              <a:t>((</a:t>
            </a:r>
            <a:r>
              <a:rPr lang="es-AR" sz="1600" dirty="0" err="1">
                <a:solidFill>
                  <a:srgbClr val="9A9A9A"/>
                </a:solidFill>
                <a:latin typeface="Consolas" panose="020B0609020204030204" pitchFamily="49" charset="0"/>
              </a:rPr>
              <a:t>req,res</a:t>
            </a:r>
            <a:r>
              <a:rPr lang="es-AR" sz="1600" dirty="0">
                <a:solidFill>
                  <a:srgbClr val="9A9A9A"/>
                </a:solidFill>
                <a:latin typeface="Consolas" panose="020B0609020204030204" pitchFamily="49" charset="0"/>
              </a:rPr>
              <a:t>, </a:t>
            </a:r>
            <a:r>
              <a:rPr lang="es-AR" sz="1600" dirty="0" err="1">
                <a:solidFill>
                  <a:srgbClr val="9A9A9A"/>
                </a:solidFill>
                <a:latin typeface="Consolas" panose="020B0609020204030204" pitchFamily="49" charset="0"/>
              </a:rPr>
              <a:t>next</a:t>
            </a:r>
            <a:r>
              <a:rPr lang="es-AR" sz="1600" dirty="0">
                <a:solidFill>
                  <a:srgbClr val="9A9A9A"/>
                </a:solidFill>
                <a:latin typeface="Consolas" panose="020B0609020204030204" pitchFamily="49" charset="0"/>
              </a:rPr>
              <a:t>) =&gt; </a:t>
            </a:r>
            <a:r>
              <a:rPr lang="es-AR" sz="1600" dirty="0" smtClean="0">
                <a:solidFill>
                  <a:srgbClr val="9A9A9A"/>
                </a:solidFill>
                <a:latin typeface="Consolas" panose="020B0609020204030204" pitchFamily="49" charset="0"/>
              </a:rPr>
              <a:t>{        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función </a:t>
            </a:r>
            <a:r>
              <a:rPr lang="es-ES" sz="16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next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se encargará de</a:t>
            </a:r>
            <a:endParaRPr lang="es-AR"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AR" sz="1600" dirty="0" err="1">
                <a:solidFill>
                  <a:srgbClr val="9A9A9A"/>
                </a:solidFill>
                <a:latin typeface="Consolas" panose="020B0609020204030204" pitchFamily="49" charset="0"/>
              </a:rPr>
              <a:t>res.status</a:t>
            </a:r>
            <a:r>
              <a:rPr lang="es-AR" sz="1600" dirty="0">
                <a:solidFill>
                  <a:srgbClr val="9A9A9A"/>
                </a:solidFill>
                <a:latin typeface="Consolas" panose="020B0609020204030204" pitchFamily="49" charset="0"/>
              </a:rPr>
              <a:t>(404).</a:t>
            </a:r>
            <a:r>
              <a:rPr lang="es-AR" sz="1600" dirty="0" err="1">
                <a:solidFill>
                  <a:srgbClr val="9A9A9A"/>
                </a:solidFill>
                <a:latin typeface="Consolas" panose="020B0609020204030204" pitchFamily="49" charset="0"/>
              </a:rPr>
              <a:t>render</a:t>
            </a:r>
            <a:r>
              <a:rPr lang="es-AR" sz="1600" dirty="0">
                <a:solidFill>
                  <a:srgbClr val="9A9A9A"/>
                </a:solidFill>
                <a:latin typeface="Consolas" panose="020B0609020204030204" pitchFamily="49" charset="0"/>
              </a:rPr>
              <a:t>('404-page'); </a:t>
            </a:r>
            <a:r>
              <a:rPr lang="es-AR" sz="1600" dirty="0" smtClean="0">
                <a:solidFill>
                  <a:srgbClr val="9A9A9A"/>
                </a:solidFill>
                <a:latin typeface="Consolas" panose="020B0609020204030204" pitchFamily="49" charset="0"/>
              </a:rPr>
              <a:t>  </a:t>
            </a:r>
            <a:r>
              <a:rPr lang="es-AR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ejecutar </a:t>
            </a:r>
            <a:r>
              <a:rPr lang="es-AR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el próximo paso.</a:t>
            </a:r>
          </a:p>
          <a:p>
            <a:r>
              <a:rPr lang="es-AR" sz="1600" dirty="0" err="1">
                <a:solidFill>
                  <a:srgbClr val="2197F4"/>
                </a:solidFill>
                <a:latin typeface="Consolas" panose="020B0609020204030204" pitchFamily="49" charset="0"/>
              </a:rPr>
              <a:t>next</a:t>
            </a:r>
            <a:r>
              <a:rPr lang="es-AR" sz="16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();                             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Si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 página existe, llamará al</a:t>
            </a:r>
            <a:r>
              <a:rPr lang="es-AR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  </a:t>
            </a:r>
            <a:endParaRPr lang="es-AR"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AR" sz="1600" dirty="0" smtClean="0">
                <a:solidFill>
                  <a:srgbClr val="9A9A9A"/>
                </a:solidFill>
                <a:latin typeface="Consolas" panose="020B0609020204030204" pitchFamily="49" charset="0"/>
              </a:rPr>
              <a:t>});                                  </a:t>
            </a:r>
            <a:r>
              <a:rPr lang="es-ES" sz="16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controlador </a:t>
            </a:r>
            <a:r>
              <a:rPr lang="es-ES" sz="1600" dirty="0">
                <a:solidFill>
                  <a:schemeClr val="bg1"/>
                </a:solidFill>
                <a:latin typeface="Consolas" panose="020B0609020204030204" pitchFamily="49" charset="0"/>
              </a:rPr>
              <a:t>y este devolverá </a:t>
            </a:r>
            <a:r>
              <a:rPr lang="es-ES" sz="16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la </a:t>
            </a:r>
          </a:p>
          <a:p>
            <a:r>
              <a:rPr lang="es-ES" sz="1600" dirty="0">
                <a:solidFill>
                  <a:schemeClr val="bg1"/>
                </a:solidFill>
                <a:latin typeface="Consolas" panose="020B0609020204030204" pitchFamily="49" charset="0"/>
                <a:ea typeface="Roboto Mono" panose="020B0604020202020204" charset="0"/>
                <a:cs typeface="Rubik"/>
                <a:sym typeface="Rubik"/>
              </a:rPr>
              <a:t>                                               vista solicitada. </a:t>
            </a:r>
            <a:endParaRPr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258013733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434</Words>
  <Application>Microsoft Office PowerPoint</Application>
  <PresentationFormat>Presentación en pantalla (16:9)</PresentationFormat>
  <Paragraphs>67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10</vt:i4>
      </vt:variant>
    </vt:vector>
  </HeadingPairs>
  <TitlesOfParts>
    <vt:vector size="20" baseType="lpstr">
      <vt:lpstr>Arial</vt:lpstr>
      <vt:lpstr>Rubik Medium</vt:lpstr>
      <vt:lpstr>Rubik SemiBold</vt:lpstr>
      <vt:lpstr>Consolas-Bold</vt:lpstr>
      <vt:lpstr>Roboto Mono</vt:lpstr>
      <vt:lpstr>Rubik Light</vt:lpstr>
      <vt:lpstr>Rubik</vt:lpstr>
      <vt:lpstr>Consolas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Arbusta</dc:creator>
  <cp:lastModifiedBy>Arbusta</cp:lastModifiedBy>
  <cp:revision>18</cp:revision>
  <dcterms:modified xsi:type="dcterms:W3CDTF">2022-08-10T02:01:00Z</dcterms:modified>
</cp:coreProperties>
</file>